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1"/>
  </p:sldMasterIdLst>
  <p:notesMasterIdLst>
    <p:notesMasterId r:id="rId18"/>
  </p:notesMasterIdLst>
  <p:sldIdLst>
    <p:sldId id="256" r:id="rId2"/>
    <p:sldId id="273" r:id="rId3"/>
    <p:sldId id="271" r:id="rId4"/>
    <p:sldId id="257" r:id="rId5"/>
    <p:sldId id="258" r:id="rId6"/>
    <p:sldId id="260" r:id="rId7"/>
    <p:sldId id="265" r:id="rId8"/>
    <p:sldId id="266" r:id="rId9"/>
    <p:sldId id="261" r:id="rId10"/>
    <p:sldId id="262" r:id="rId11"/>
    <p:sldId id="263" r:id="rId12"/>
    <p:sldId id="264" r:id="rId13"/>
    <p:sldId id="267" r:id="rId14"/>
    <p:sldId id="268" r:id="rId15"/>
    <p:sldId id="269" r:id="rId16"/>
    <p:sldId id="2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FFFF"/>
    <a:srgbClr val="4C9BD3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31" autoAdjust="0"/>
    <p:restoredTop sz="91571" autoAdjust="0"/>
  </p:normalViewPr>
  <p:slideViewPr>
    <p:cSldViewPr snapToGrid="0">
      <p:cViewPr>
        <p:scale>
          <a:sx n="33" d="100"/>
          <a:sy n="33" d="100"/>
        </p:scale>
        <p:origin x="1035" y="147"/>
      </p:cViewPr>
      <p:guideLst/>
    </p:cSldViewPr>
  </p:slideViewPr>
  <p:outlineViewPr>
    <p:cViewPr>
      <p:scale>
        <a:sx n="33" d="100"/>
        <a:sy n="33" d="100"/>
      </p:scale>
      <p:origin x="0" y="-7485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AEE64-9CBC-475B-8F3F-395AD3FC5AF5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B88DE-F50D-41C8-996F-EA9824F27F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356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B88DE-F50D-41C8-996F-EA9824F27F0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654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B88DE-F50D-41C8-996F-EA9824F27F0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0938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F2601D-95B7-4BD5-A668-88AB0ECD9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2F55F77-307D-47C6-A03D-09969B4C5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A3C54F-181A-4D52-ACCC-67FB4FCE5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CCE65-6204-4E0F-8418-0CDA6D0A5092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79085D-B127-4A4F-9151-143B3C94A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708187-B68C-4023-B26E-3601FA835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9F873-3BEA-4FAF-8468-B8911DA6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32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F740C0-CA84-4113-BF07-259C76C8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1CC317-959F-40CC-8C01-38FAB3190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BCA48F-4FD3-42D3-B347-AF490966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CCE65-6204-4E0F-8418-0CDA6D0A5092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1B1378-6F76-4971-A9C3-6A7AA9A2D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FF1984-5B26-4DB9-BAB7-BF9E3A06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9F873-3BEA-4FAF-8468-B8911DA6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8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B992B93-08A0-4DA0-A6A0-0A0C0C6ADD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6DF63D-2F1E-4DB4-85A2-4CC6F2E0C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3C1D5F-4476-470C-B1BB-863EA666B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CCE65-6204-4E0F-8418-0CDA6D0A5092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2A4C1E-129F-4E38-B505-1485B5A24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9AA9B2-5971-4A54-AA41-415B94A95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9F873-3BEA-4FAF-8468-B8911DA6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42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40CEB2-639D-4CD1-8B96-9DFEAB17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0E1CB5-ACB5-4E8A-B5B2-CFB28FF39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0DDD96-7F9D-480F-AC32-0ED2BEC9C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CCE65-6204-4E0F-8418-0CDA6D0A5092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EC53AB-C7A2-45E9-BE87-9643FDB2F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AE916A-4AA9-4967-B9AD-6CAA2D7F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9F873-3BEA-4FAF-8468-B8911DA6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4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85B87D-A7CF-4DA3-8945-7665631E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D3FC9-6386-4521-A932-DC02BAD37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30C50E-4128-4F1C-8A7E-3DF51F81B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CCE65-6204-4E0F-8418-0CDA6D0A5092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72AD8B-BBE5-4633-85FE-AB6E2790B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22F6DC-2AAE-43A3-A598-B4AFB28C0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9F873-3BEA-4FAF-8468-B8911DA6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13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D0B78C-517E-4083-B19C-E1B0F68B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6014D3-76C0-482A-8405-094EB85F7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89E7D2D-E3FE-4EF1-A066-F2C110F39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57B1F5-8991-4604-8026-1B28D9A7F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CCE65-6204-4E0F-8418-0CDA6D0A5092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4B8B80-7741-4BEC-9D07-173323813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4685F6D-7161-48FC-AC4A-0B68FAD3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9F873-3BEA-4FAF-8468-B8911DA6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84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8DFFFE-2C84-4BFD-8EA8-C071F657B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FB4061-D21C-4DD7-BD9A-64FF0F672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EE6F59-2DD5-47A4-AECC-4B729A818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1937C0-25EE-46CE-899B-9B3B4A6F3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421360-D278-4EE0-92C1-796C23B6B0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55F4942-FEBB-4193-A08C-016C17D8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CCE65-6204-4E0F-8418-0CDA6D0A5092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D9F10A6-0F3B-479B-BB64-C8785A741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1EB2EC4-E3DD-4021-9917-1B7ACDE9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9F873-3BEA-4FAF-8468-B8911DA6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87E226-980D-428B-8676-D21C49B1C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81D14A5-6215-47D9-BAED-191FACDA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CCE65-6204-4E0F-8418-0CDA6D0A5092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6A8F967-014A-438E-BC3A-FC6A58B13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BD7CEAF-9571-4C6D-A7BF-5ABFD8F69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9F873-3BEA-4FAF-8468-B8911DA6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DB8BE95-F324-4DD5-A4B1-0D3FC8573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CCE65-6204-4E0F-8418-0CDA6D0A5092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816CA86-CCDF-4751-BFA4-39C02862F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150156-5D19-4AF6-ACAD-A684A936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9F873-3BEA-4FAF-8468-B8911DA6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4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9320E-C19B-4BAA-B09B-33BD84D55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245913-975E-4BB6-9609-2796E6EFB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C7558D-9AF7-4046-9F00-F302A71C9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7CE2F7-B8AC-403C-9079-44572B5B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CCE65-6204-4E0F-8418-0CDA6D0A5092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C302442-7F3F-4F8A-857C-B2B468782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197DAE-B46C-456E-8805-CA1EA23A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9F873-3BEA-4FAF-8468-B8911DA6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2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2CE699-254F-4F35-93B3-86DE0553F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23ACDE5-BD08-4390-9DED-3D6F4BF85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5521F6-1BF1-4DA2-B28C-F1EA7EE93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794909-C70C-47A7-84B1-5981C8E37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CCE65-6204-4E0F-8418-0CDA6D0A5092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F5B3CAE-BFDB-4A2C-9635-0EE7A663C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A1AACA-C747-4E46-8CD0-2AB470F7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9F873-3BEA-4FAF-8468-B8911DA6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8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4DCDC1-C6FF-43C3-AC83-7B741CC7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45A386-95B0-4FBD-838D-0E75804D4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6BF6F6-6E23-4C97-A6C4-ED0A1E2F52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CCE65-6204-4E0F-8418-0CDA6D0A5092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0E9451-5444-4BCB-A9D3-3CA2EBDB15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3EF71B-783A-41A3-8061-191E76824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9F873-3BEA-4FAF-8468-B8911DA60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68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3%D1%80%D1%8F%D0%B7%D0%B5%D0%B2%D0%B0%D1%8F_%D0%B1%D0%B8%D1%82%D0%B2%D0%B0" TargetMode="External"/><Relationship Id="rId2" Type="http://schemas.openxmlformats.org/officeDocument/2006/relationships/hyperlink" Target="https://ru.wikipedia.org/wiki/%D0%98%D0%BC%D0%BF%D0%B5%D1%80%D0%B8%D1%8F_%D0%A2%D0%B8%D0%BC%D1%83%D1%80%D0%B8%D0%B4%D0%BE%D0%B2#:~:text=%D0%98%D0%BC%D0%BF%D0%B5%CC%81%D1%80%D0%B8%D1%8F%20%D0%A2%D0%B8%D0%BC%D1%83%D1%80%D0%B8%CC%81%D0%B4%D0%BE%D0%B2%20(%D1%81%D0%B0%D0%BC%D0%BE%D0%BD%D0%B0%D0%B7%D0%B2%D0%B0%D0%BD%D0%B8%D0%B5%20%D0%A2%D1%83%D1%80%D0%B0%CC%81%D0%BD%20%D8%AA%D9%88%D8%B1%D8%A7%D9%86,%D1%82%D0%B0%D0%BA%D0%B6%D0%B5%20%D1%87%D0%B0%D1%81%D1%82%D0%B8%20%D1%81%D0%BE%D0%B2%D1%80%D0%B5%D0%BC%D0%B5%D0%BD%D0%BD%D0%BE%D0%B3%D0%BE%20%D0%9F%D0%B0%D0%BA%D0%B8%D1%81%D1%82%D0%B0%D0%BD%D0%B0%2C%20%D0%A1%D0%B8%D1%80%D0%B8%D0%B8.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nanija.com/task/56696282" TargetMode="External"/><Relationship Id="rId4" Type="http://schemas.openxmlformats.org/officeDocument/2006/relationships/hyperlink" Target="https://chatgpt.com/c/67a879b8-abb8-8013-b113-1a790e9e4a2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A2DB-5E42-4854-A485-4CC71D8F32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-201168"/>
            <a:ext cx="9930384" cy="4992624"/>
          </a:xfrm>
        </p:spPr>
        <p:txBody>
          <a:bodyPr>
            <a:normAutofit/>
          </a:bodyPr>
          <a:lstStyle/>
          <a:p>
            <a:br>
              <a:rPr lang="ru-RU" sz="3900" dirty="0"/>
            </a:br>
            <a:endParaRPr lang="en-US" sz="3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7A5A3-099C-427C-840A-591B2DA75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321808"/>
            <a:ext cx="11503152" cy="1472184"/>
          </a:xfrm>
        </p:spPr>
        <p:txBody>
          <a:bodyPr>
            <a:normAutofit/>
          </a:bodyPr>
          <a:lstStyle/>
          <a:p>
            <a:endParaRPr lang="ru-RU" sz="2600" dirty="0"/>
          </a:p>
          <a:p>
            <a:endParaRPr lang="ru-RU" sz="2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BB49EA-9062-4D4E-BA9F-1C8964F35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2881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5A4697-B284-4253-95CD-BC468EFC7187}"/>
              </a:ext>
            </a:extLst>
          </p:cNvPr>
          <p:cNvSpPr txBox="1"/>
          <p:nvPr/>
        </p:nvSpPr>
        <p:spPr>
          <a:xfrm>
            <a:off x="6656832" y="64008"/>
            <a:ext cx="51755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500" dirty="0"/>
              <a:t>ИСТОРИЯ УЗБЕКИСТАНА</a:t>
            </a:r>
            <a:br>
              <a:rPr lang="ru-RU" sz="4400" dirty="0"/>
            </a:br>
            <a:br>
              <a:rPr lang="ru-RU" sz="4400" dirty="0"/>
            </a:br>
            <a:r>
              <a:rPr lang="ru-RU" sz="1800" dirty="0"/>
              <a:t> 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D48C4-FFAE-4651-B60C-B2746A6489FE}"/>
              </a:ext>
            </a:extLst>
          </p:cNvPr>
          <p:cNvSpPr txBox="1"/>
          <p:nvPr/>
        </p:nvSpPr>
        <p:spPr>
          <a:xfrm>
            <a:off x="6589776" y="5625667"/>
            <a:ext cx="4754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Работу сделали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 err="1"/>
              <a:t>Коканбаев</a:t>
            </a:r>
            <a:r>
              <a:rPr lang="ru-RU" dirty="0"/>
              <a:t> </a:t>
            </a:r>
            <a:r>
              <a:rPr lang="ru-RU" dirty="0" err="1"/>
              <a:t>Эльбек</a:t>
            </a:r>
            <a:r>
              <a:rPr lang="en-US" dirty="0"/>
              <a:t>,</a:t>
            </a:r>
            <a:endParaRPr lang="ru-RU" dirty="0"/>
          </a:p>
          <a:p>
            <a:r>
              <a:rPr lang="ru-RU" dirty="0" err="1"/>
              <a:t>БеккулбековАбдуллох</a:t>
            </a:r>
            <a:r>
              <a:rPr lang="en-US" dirty="0"/>
              <a:t>,</a:t>
            </a:r>
            <a:endParaRPr lang="ru-RU" dirty="0"/>
          </a:p>
          <a:p>
            <a:r>
              <a:rPr lang="ru-RU" dirty="0" err="1"/>
              <a:t>Тинчликов</a:t>
            </a:r>
            <a:r>
              <a:rPr lang="ru-RU" dirty="0"/>
              <a:t> </a:t>
            </a:r>
            <a:r>
              <a:rPr lang="ru-RU" dirty="0" err="1"/>
              <a:t>Мухаммадсаид</a:t>
            </a:r>
            <a:r>
              <a:rPr lang="ru-UA" dirty="0"/>
              <a:t>  (э)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35321-C8DD-40C2-BA71-C38381A85E88}"/>
              </a:ext>
            </a:extLst>
          </p:cNvPr>
          <p:cNvSpPr txBox="1"/>
          <p:nvPr/>
        </p:nvSpPr>
        <p:spPr>
          <a:xfrm>
            <a:off x="6656832" y="3046363"/>
            <a:ext cx="46878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Тема</a:t>
            </a:r>
            <a:r>
              <a:rPr lang="en-US" sz="3000" dirty="0"/>
              <a:t>: </a:t>
            </a:r>
            <a:r>
              <a:rPr lang="ru-RU" sz="3000" dirty="0"/>
              <a:t>Государство Амира </a:t>
            </a:r>
            <a:r>
              <a:rPr lang="ru-RU" sz="3000" dirty="0" err="1"/>
              <a:t>Темура</a:t>
            </a:r>
            <a:r>
              <a:rPr lang="ru-RU" sz="3000" dirty="0"/>
              <a:t> моими глазами.</a:t>
            </a:r>
          </a:p>
        </p:txBody>
      </p:sp>
    </p:spTree>
    <p:extLst>
      <p:ext uri="{BB962C8B-B14F-4D97-AF65-F5344CB8AC3E}">
        <p14:creationId xmlns:p14="http://schemas.microsoft.com/office/powerpoint/2010/main" val="3313102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6229FB-F131-4122-91AD-35C4B3EA0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892" y="-708917"/>
            <a:ext cx="8209908" cy="2399605"/>
          </a:xfrm>
        </p:spPr>
        <p:txBody>
          <a:bodyPr/>
          <a:lstStyle/>
          <a:p>
            <a:br>
              <a:rPr lang="ru-RU" dirty="0"/>
            </a:br>
            <a:endParaRPr lang="ru-RU" sz="50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62A5D81-2FB4-4662-9E2F-C8EFDFDBD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995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7CC926-E3B8-4B34-AFF1-BF97901E0727}"/>
              </a:ext>
            </a:extLst>
          </p:cNvPr>
          <p:cNvSpPr txBox="1"/>
          <p:nvPr/>
        </p:nvSpPr>
        <p:spPr>
          <a:xfrm>
            <a:off x="3270504" y="21525"/>
            <a:ext cx="578815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500" dirty="0"/>
              <a:t>ГРЯЗЕВАЯ БИТВА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6EB40-14C8-4902-8258-BBE80779BCDC}"/>
              </a:ext>
            </a:extLst>
          </p:cNvPr>
          <p:cNvSpPr txBox="1"/>
          <p:nvPr/>
        </p:nvSpPr>
        <p:spPr>
          <a:xfrm>
            <a:off x="-26126" y="21525"/>
            <a:ext cx="305409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Ход битвы Узнав о готовящемся нашествии моголов под началом Ильяс-Ходжи, правитель Мавераннахра Хусейн и его союзник Тимур решили выступить навстречу. Тамерлан разбил свой лагерь на берегу Чирчика, на полпути между Ташкентом и Чиназом. Его отряды (не меньше 17 отрядов-</a:t>
            </a:r>
            <a:r>
              <a:rPr lang="ru-RU" sz="17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кошунов</a:t>
            </a:r>
            <a:r>
              <a:rPr lang="ru-RU" sz="17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 образовали левый фланг. Его соратник Хусейн стоял на правом. Ильяс-Ходжа остановился у Канибадама. Во время битвы ливневый дождь превратил поле сражения в глиняное месиво, во время боя даже лошади увязали в грязи. </a:t>
            </a:r>
            <a:endParaRPr lang="ru-RU" sz="156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378E8-959E-4D32-8DDA-D0A5881A2153}"/>
              </a:ext>
            </a:extLst>
          </p:cNvPr>
          <p:cNvSpPr txBox="1"/>
          <p:nvPr/>
        </p:nvSpPr>
        <p:spPr>
          <a:xfrm>
            <a:off x="8842248" y="6492240"/>
            <a:ext cx="313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ИСТОЧНИК ВИКЕПЕДИА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E0C51-9E6C-4C36-964E-C18DAB1F32C2}"/>
              </a:ext>
            </a:extLst>
          </p:cNvPr>
          <p:cNvSpPr txBox="1"/>
          <p:nvPr/>
        </p:nvSpPr>
        <p:spPr>
          <a:xfrm>
            <a:off x="-26126" y="5158381"/>
            <a:ext cx="54537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В начале битвы Амир Тимур атаковал своим левым флангом правое крыло </a:t>
            </a:r>
            <a:r>
              <a:rPr lang="ru-RU" sz="16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могольского</a:t>
            </a:r>
            <a:r>
              <a:rPr lang="ru-RU" sz="1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 войска, и разбил его, в результате чего, </a:t>
            </a:r>
            <a:r>
              <a:rPr lang="ru-RU" sz="16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могольский</a:t>
            </a: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 хан Ильяс Ходжа обратился в бегство, но положение спас левый фланг </a:t>
            </a:r>
            <a:r>
              <a:rPr lang="ru-RU" sz="16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могольского</a:t>
            </a:r>
            <a:r>
              <a:rPr lang="ru-RU" sz="1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 войска, которым командовали Хаджи-бек и </a:t>
            </a:r>
            <a:r>
              <a:rPr lang="ru-RU" sz="16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Ширавул</a:t>
            </a: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. Он обрушился на правый фланг </a:t>
            </a:r>
            <a:r>
              <a:rPr lang="ru-RU" sz="16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чагатаев</a:t>
            </a: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, центром которого командовал эмир Хусейн, и обратил его в бегство</a:t>
            </a:r>
            <a:r>
              <a:rPr lang="ru-UA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(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641891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6ED2A3-9A4B-4BB9-97AE-2285C295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5C95D7-18DB-4FC5-8C04-41318EF09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74"/>
            <a:ext cx="12192000" cy="685967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B85566-C112-48A0-9C73-86B518F0EA83}"/>
              </a:ext>
            </a:extLst>
          </p:cNvPr>
          <p:cNvSpPr txBox="1"/>
          <p:nvPr/>
        </p:nvSpPr>
        <p:spPr>
          <a:xfrm>
            <a:off x="-90569" y="438326"/>
            <a:ext cx="4684340" cy="678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ru-RU" sz="19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Историки объясняют поражение нерешительностью Хусейна, который отказался поддержать наступление Тамерлана. В битве погибло около 10 тыс. воинов. Остатки армии Тамерлана (15 </a:t>
            </a:r>
            <a:r>
              <a:rPr lang="ru-RU" sz="19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кошунов</a:t>
            </a:r>
            <a:r>
              <a:rPr lang="ru-RU" sz="19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) отступили в </a:t>
            </a:r>
            <a:r>
              <a:rPr lang="ru-RU" sz="19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Шахрисабз</a:t>
            </a:r>
            <a:r>
              <a:rPr lang="ru-RU" sz="19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, а монголы подошли к Самарканду, однако из-за возникшей эпидемии были вынуждены вернуться обратно. Ситуацией воспользовались </a:t>
            </a:r>
            <a:r>
              <a:rPr lang="ru-RU" sz="19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сербедары</a:t>
            </a:r>
            <a:r>
              <a:rPr lang="ru-RU" sz="19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, которые захватили власть в Самарканде и позже сами отбили атаку Ильяс-ходжи на Самарканд. </a:t>
            </a:r>
          </a:p>
          <a:p>
            <a:r>
              <a:rPr lang="ru-RU" sz="19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Оставивший Мавераннахр и вернувшийся в Илийский край Ильяс-Ходжа вскоре пал жертвой мятежа своего подданного, </a:t>
            </a:r>
            <a:r>
              <a:rPr lang="ru-RU" sz="19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дуглатского</a:t>
            </a:r>
            <a:r>
              <a:rPr lang="ru-RU" sz="19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 эмира </a:t>
            </a:r>
            <a:r>
              <a:rPr lang="ru-RU" sz="19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Камар</a:t>
            </a:r>
            <a:r>
              <a:rPr lang="ru-RU" sz="19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 ад-Дина. Тамерлан и Хусейн вновь установили свою власть над регионом. Однако их союз продлился недолго и борьба между ними привела к гибели Хусейна в 1369 году</a:t>
            </a:r>
          </a:p>
          <a:p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E6186-1713-4F2D-8903-78EC3F03AACD}"/>
              </a:ext>
            </a:extLst>
          </p:cNvPr>
          <p:cNvSpPr txBox="1"/>
          <p:nvPr/>
        </p:nvSpPr>
        <p:spPr>
          <a:xfrm>
            <a:off x="-90569" y="-62002"/>
            <a:ext cx="543276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200" dirty="0">
                <a:highlight>
                  <a:srgbClr val="C0C0C0"/>
                </a:highlight>
              </a:rPr>
              <a:t>ПОСЛЕДСТВИЯ</a:t>
            </a:r>
          </a:p>
        </p:txBody>
      </p:sp>
    </p:spTree>
    <p:extLst>
      <p:ext uri="{BB962C8B-B14F-4D97-AF65-F5344CB8AC3E}">
        <p14:creationId xmlns:p14="http://schemas.microsoft.com/office/powerpoint/2010/main" val="82435162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EC7C55-9994-4056-9EAF-4FC7D79E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A45A5B-9779-4D5C-BFF1-62BDDB103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0"/>
            <a:ext cx="6096000" cy="6858000"/>
          </a:xfrm>
        </p:spPr>
        <p:txBody>
          <a:bodyPr>
            <a:normAutofit fontScale="62500" lnSpcReduction="20000"/>
          </a:bodyPr>
          <a:lstStyle/>
          <a:p>
            <a:r>
              <a:rPr lang="ru-RU" sz="3500" b="1" dirty="0"/>
              <a:t>Идеальная армия для Амира </a:t>
            </a:r>
            <a:r>
              <a:rPr lang="ru-RU" sz="3500" b="1" dirty="0" err="1"/>
              <a:t>Темура</a:t>
            </a:r>
            <a:endParaRPr lang="ru-RU" sz="3500" b="1" dirty="0"/>
          </a:p>
          <a:p>
            <a:r>
              <a:rPr lang="ru-RU" b="1" dirty="0"/>
              <a:t>1. Оптимизация состава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Кавалерия</a:t>
            </a:r>
            <a:r>
              <a:rPr lang="ru-RU" dirty="0"/>
              <a:t> – основа армии: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Тяжёлая – усиленная броня, копейщики против вражеской конницы.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Лёгкая – точные дальнобойные луки, быстрая разведка.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Пехота</a:t>
            </a:r>
            <a:r>
              <a:rPr lang="ru-RU" dirty="0"/>
              <a:t> – усиленная поддержка: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Щитоносцы – защита лучников, эффективны в ближнем бою.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Метатели копий, арбалетчики – противодействие кавалерии.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Осадные войска</a:t>
            </a:r>
            <a:r>
              <a:rPr lang="ru-RU" dirty="0"/>
              <a:t> – мобильность и эффективность: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Лёгкие катапульты для быстрой перевозки.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Улучшенные подкопы с сапёрами.</a:t>
            </a:r>
          </a:p>
          <a:p>
            <a:r>
              <a:rPr lang="ru-RU" b="1" dirty="0"/>
              <a:t>2. Тактические улучшения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Диверсионные отряды для уничтожения вражеских лагерей.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Ночные атаки и ложные манёвры для дезориентации врага.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Ротация войск для сохранения боеспособности в длительных кампаниях.</a:t>
            </a:r>
          </a:p>
          <a:p>
            <a:r>
              <a:rPr lang="ru-RU" b="1" dirty="0"/>
              <a:t>3. Долгосрочная стратегия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Усиление контроля над вассалами вместо бесконечных войн.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Союзы с Османами и другими державами для сокращения фронтов.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Создание системы подготовки резервистов для быстрого пополнения армии.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66FFEF-F58C-46E7-9E97-E79D9322B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168" y="0"/>
            <a:ext cx="7690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32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39F19-1D95-43EE-AA8E-C4F19D0F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44" y="1825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3502B3F-92B3-4043-B020-000155C1F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6" y="25360"/>
            <a:ext cx="7903179" cy="67137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23C200-9BD4-41AA-A44A-8AF1434FA4F8}"/>
              </a:ext>
            </a:extLst>
          </p:cNvPr>
          <p:cNvSpPr txBox="1"/>
          <p:nvPr/>
        </p:nvSpPr>
        <p:spPr>
          <a:xfrm>
            <a:off x="7479792" y="25360"/>
            <a:ext cx="471220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Проблемы при Амире </a:t>
            </a:r>
            <a:r>
              <a:rPr lang="ru-RU" sz="2200" b="1" dirty="0" err="1"/>
              <a:t>Темуре</a:t>
            </a:r>
            <a:endParaRPr lang="ru-RU" sz="2200" b="1" dirty="0"/>
          </a:p>
          <a:p>
            <a:pPr>
              <a:buFont typeface="+mj-lt"/>
              <a:buAutoNum type="arabicPeriod"/>
            </a:pPr>
            <a:r>
              <a:rPr lang="ru-RU" sz="2200" b="1" dirty="0"/>
              <a:t>Постоянные войны</a:t>
            </a:r>
            <a:r>
              <a:rPr lang="ru-RU" sz="2200" dirty="0"/>
              <a:t> </a:t>
            </a:r>
            <a:r>
              <a:rPr lang="ru-RU" sz="2000" dirty="0"/>
              <a:t>– частые походы истощали ресурсы и людей.</a:t>
            </a:r>
          </a:p>
          <a:p>
            <a:pPr>
              <a:buFont typeface="+mj-lt"/>
              <a:buAutoNum type="arabicPeriod"/>
            </a:pPr>
            <a:r>
              <a:rPr lang="ru-RU" sz="2200" b="1" dirty="0"/>
              <a:t>Слабая преемственность власти</a:t>
            </a:r>
            <a:r>
              <a:rPr lang="ru-RU" sz="2200" dirty="0"/>
              <a:t> </a:t>
            </a:r>
            <a:r>
              <a:rPr lang="ru-RU" sz="2000" dirty="0"/>
              <a:t>– после смерти Тимура началась борьба за трон.</a:t>
            </a:r>
          </a:p>
          <a:p>
            <a:pPr>
              <a:buFont typeface="+mj-lt"/>
              <a:buAutoNum type="arabicPeriod"/>
            </a:pPr>
            <a:r>
              <a:rPr lang="ru-RU" sz="2200" b="1" dirty="0"/>
              <a:t>Разорение завоёванных земель</a:t>
            </a:r>
            <a:r>
              <a:rPr lang="ru-RU" sz="2200" dirty="0"/>
              <a:t> </a:t>
            </a:r>
            <a:r>
              <a:rPr lang="ru-RU" sz="2000" dirty="0"/>
              <a:t>– разрушенные города и экономика врагов ослабляли торговлю.</a:t>
            </a:r>
          </a:p>
          <a:p>
            <a:pPr>
              <a:buFont typeface="+mj-lt"/>
              <a:buAutoNum type="arabicPeriod"/>
            </a:pPr>
            <a:r>
              <a:rPr lang="ru-RU" sz="2200" b="1" dirty="0"/>
              <a:t>Этнические и религиозные конфликты</a:t>
            </a:r>
            <a:r>
              <a:rPr lang="ru-RU" sz="2200" dirty="0"/>
              <a:t> </a:t>
            </a:r>
            <a:r>
              <a:rPr lang="ru-RU" sz="2000" dirty="0"/>
              <a:t>– разные народы в империи трудно было удержать в единстве.</a:t>
            </a:r>
          </a:p>
          <a:p>
            <a:pPr>
              <a:buFont typeface="+mj-lt"/>
              <a:buAutoNum type="arabicPeriod"/>
            </a:pPr>
            <a:r>
              <a:rPr lang="ru-RU" sz="2200" b="1" dirty="0"/>
              <a:t>Отсутствие сильного флота</a:t>
            </a:r>
            <a:r>
              <a:rPr lang="ru-RU" sz="2200" dirty="0"/>
              <a:t> </a:t>
            </a:r>
            <a:r>
              <a:rPr lang="ru-RU" sz="2000" dirty="0"/>
              <a:t>– слабый контроль морской торговли.</a:t>
            </a:r>
          </a:p>
          <a:p>
            <a:pPr>
              <a:buFont typeface="+mj-lt"/>
              <a:buAutoNum type="arabicPeriod"/>
            </a:pPr>
            <a:r>
              <a:rPr lang="ru-RU" sz="2200" b="1" dirty="0"/>
              <a:t>Зависимость от военной добычи</a:t>
            </a:r>
            <a:r>
              <a:rPr lang="ru-RU" sz="2200" b="1" dirty="0">
                <a:solidFill>
                  <a:srgbClr val="8B4513"/>
                </a:solidFill>
              </a:rPr>
              <a:t> </a:t>
            </a:r>
            <a:r>
              <a:rPr lang="ru-RU" sz="2000" b="1" dirty="0">
                <a:solidFill>
                  <a:srgbClr val="8B4513"/>
                </a:solidFill>
              </a:rPr>
              <a:t>– </a:t>
            </a:r>
            <a:r>
              <a:rPr lang="ru-RU" sz="2000" dirty="0"/>
              <a:t>экономика держалась на завоеваниях, а не на стабильном развитии.</a:t>
            </a:r>
          </a:p>
          <a:p>
            <a:r>
              <a:rPr lang="ru-RU" sz="2000" dirty="0"/>
              <a:t>После смерти Тимура его империя быстро ослабла, так как не была построена на прочных государственных институтах.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247721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E955A-442D-428D-946C-5F7D55BD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B0A1F0-C32E-44FE-B956-9D69D71A0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200" y="133985"/>
            <a:ext cx="4495800" cy="4351338"/>
          </a:xfrm>
        </p:spPr>
        <p:txBody>
          <a:bodyPr>
            <a:normAutofit fontScale="25000" lnSpcReduction="20000"/>
          </a:bodyPr>
          <a:lstStyle/>
          <a:p>
            <a:r>
              <a:rPr lang="ru-RU" sz="8800" b="1" dirty="0"/>
              <a:t>Как бы я решил проблемы Амира </a:t>
            </a:r>
            <a:r>
              <a:rPr lang="ru-RU" sz="8800" b="1" dirty="0" err="1"/>
              <a:t>Темура</a:t>
            </a:r>
            <a:endParaRPr lang="ru-RU" sz="8800" b="1" dirty="0"/>
          </a:p>
          <a:p>
            <a:pPr>
              <a:buFont typeface="+mj-lt"/>
              <a:buAutoNum type="arabicPeriod"/>
            </a:pPr>
            <a:r>
              <a:rPr lang="ru-RU" sz="8800" b="1" dirty="0"/>
              <a:t>Меньше разрушений, больше интеграции</a:t>
            </a:r>
            <a:r>
              <a:rPr lang="ru-RU" sz="8800" dirty="0"/>
              <a:t> – завоёванные земли не грабить, а делать вассалами и развивать их экономику.</a:t>
            </a:r>
          </a:p>
          <a:p>
            <a:pPr>
              <a:buFont typeface="+mj-lt"/>
              <a:buAutoNum type="arabicPeriod"/>
            </a:pPr>
            <a:r>
              <a:rPr lang="ru-RU" sz="8800" b="1" dirty="0"/>
              <a:t>Стабильная преемственность</a:t>
            </a:r>
            <a:r>
              <a:rPr lang="ru-RU" sz="8800" dirty="0"/>
              <a:t> – заранее назначить наследника, создать совет знати для управления после смерти.</a:t>
            </a:r>
          </a:p>
          <a:p>
            <a:pPr>
              <a:buFont typeface="+mj-lt"/>
              <a:buAutoNum type="arabicPeriod"/>
            </a:pPr>
            <a:r>
              <a:rPr lang="ru-RU" sz="8800" b="1" dirty="0"/>
              <a:t>Развитие экономики</a:t>
            </a:r>
            <a:r>
              <a:rPr lang="ru-RU" sz="8800" dirty="0"/>
              <a:t> – вместо зависимость от военной добычи развивать производство, торговлю и ремесло.</a:t>
            </a:r>
          </a:p>
          <a:p>
            <a:pPr>
              <a:buFont typeface="+mj-lt"/>
              <a:buAutoNum type="arabicPeriod"/>
            </a:pPr>
            <a:r>
              <a:rPr lang="ru-RU" sz="8800" b="1" dirty="0"/>
              <a:t>Укрепление единства</a:t>
            </a:r>
            <a:r>
              <a:rPr lang="ru-RU" sz="8800" dirty="0"/>
              <a:t> – больше автономии вассалам, учитывать культуру и религию народов.</a:t>
            </a:r>
          </a:p>
          <a:p>
            <a:pPr>
              <a:buFont typeface="+mj-lt"/>
              <a:buAutoNum type="arabicPeriod"/>
            </a:pPr>
            <a:r>
              <a:rPr lang="ru-RU" sz="8800" b="1" dirty="0"/>
              <a:t>Создание флота</a:t>
            </a:r>
            <a:r>
              <a:rPr lang="ru-RU" sz="8800" dirty="0"/>
              <a:t> – контроль морских путей для торговли с Индией, Аравией и Европой.</a:t>
            </a:r>
          </a:p>
          <a:p>
            <a:pPr>
              <a:buFont typeface="+mj-lt"/>
              <a:buAutoNum type="arabicPeriod"/>
            </a:pPr>
            <a:r>
              <a:rPr lang="ru-RU" sz="8800" b="1" dirty="0"/>
              <a:t>Реформа </a:t>
            </a:r>
            <a:r>
              <a:rPr lang="ru-RU" sz="8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армии – постоянные гарнизоны и профессиональные войска, а не только мобилизация перед войнами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408D11-A8B9-422C-8D93-20C5371BF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769619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36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8736C7-DE0B-446B-8ADA-E2D11347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5200" b="1" dirty="0"/>
              <a:t>ВЫВОД</a:t>
            </a:r>
            <a:r>
              <a:rPr lang="en-US" sz="5200" b="1" dirty="0"/>
              <a:t>:</a:t>
            </a:r>
            <a:endParaRPr lang="ru-RU" sz="5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74D8E4-222D-42AE-940C-7D71F953A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10515600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ru-RU" sz="3600" b="1" dirty="0">
              <a:solidFill>
                <a:srgbClr val="000080"/>
              </a:solidFill>
            </a:endParaRPr>
          </a:p>
          <a:p>
            <a:r>
              <a:rPr lang="ru-RU" sz="10000" b="1" dirty="0"/>
              <a:t>Амир </a:t>
            </a:r>
            <a:r>
              <a:rPr lang="ru-RU" sz="10000" b="1" dirty="0" err="1"/>
              <a:t>Темур</a:t>
            </a:r>
            <a:r>
              <a:rPr lang="ru-RU" sz="10000" b="1" dirty="0"/>
              <a:t> построил одну из самых мощных империй своего времени, объединив Среднюю Азию, Персию, часть Индии и Закавказье. Его стратегия завоеваний, строгая дисциплина и контроль над торговыми путями сделали его державу экономически сильной и военной непобедимой.</a:t>
            </a:r>
          </a:p>
          <a:p>
            <a:r>
              <a:rPr lang="ru-RU" sz="10000" b="1" dirty="0"/>
              <a:t>Однако основные слабости его государства – зависимость от войн, разорение захваченных земель, отсутствие чёткой системы наследования и централизованного управления – привели к её быстрому распаду после смерти Тимура. В отличие от Османской или Монгольской империй, его государство не имело прочных институтов, которые могли бы поддерживать стабильность без личного руководства великого полководца.</a:t>
            </a:r>
          </a:p>
          <a:p>
            <a:r>
              <a:rPr lang="ru-RU" sz="10000" b="1" dirty="0"/>
              <a:t>Если бы он больше внимания уделил развитию экономики, укреплению местного управления, созданию мощного флота и реформе армии, его империя могла бы просуществовать дольше. Вместо кратковременного господства на завоёванных территориях он мог бы построить сильное государство, основанное не только на войнах, но и на административной, экономической и культурной стабильности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E64541-653B-46E6-9925-70C1AAE30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688" y="0"/>
            <a:ext cx="3258312" cy="15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8615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664539-FD2D-4BDF-8306-2A372E8E7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776" y="18255"/>
            <a:ext cx="10515600" cy="1325563"/>
          </a:xfrm>
        </p:spPr>
        <p:txBody>
          <a:bodyPr>
            <a:normAutofit/>
          </a:bodyPr>
          <a:lstStyle/>
          <a:p>
            <a:r>
              <a:rPr lang="ru-RU" sz="8000" dirty="0" err="1"/>
              <a:t>Истчочники</a:t>
            </a:r>
            <a:r>
              <a:rPr lang="ru-RU" sz="8000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4B9E97-8D57-490D-B620-497012D05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61" y="1218766"/>
            <a:ext cx="10515600" cy="2376220"/>
          </a:xfrm>
        </p:spPr>
        <p:txBody>
          <a:bodyPr>
            <a:noAutofit/>
          </a:bodyPr>
          <a:lstStyle/>
          <a:p>
            <a:r>
              <a:rPr lang="en-US" sz="1500" u="sng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.wikipedia.org/wiki/%D0%98%D0%BC%D0%BF%D0%B5%D1%80%D0%B8%D1%8F_%D0%A2%D0%B8%D0%BC%D1%83%D1%80%D0%B8%D0%B4%D0%BE%D0%B2#:~:text=%D0%98%D0%BC%D0%BF%D0%B5%CC%81%D1%80%D0%B8%D1%8F%20%D0%A2%D0%B8%D0%BC%D1%83%D1%80%D0%B8%CC%81%D0%B4%D0%BE%D0%B2%20(%D1%81%D0%B0%D0%BC%D0%BE%D0%BD%D0%B0%D0%B7%D0%B2%D0%B0%D0%BD%D0%B8%D0%B5%20%D0%A2%D1%83%D1%80%D0%B0%CC%81%D0%BD%20%D8%AA%D9%88%D8%B1%D8%A7%D9%86,%D1%82%D0%B0%D0%BA%D0%B6%D0%B5%20%D1%87%D0%B0%D1%81%D1%82%D0%B8%20%D1%81%D0%BE%D0%B2%D1%80%D0%B5%D0%BC%D0%B5%D0%BD%D0%BD%D0%BE%D0%B3%D0%BE%20%D0%9F%D0%B0%D0%BA%D0%B8%D1%81%D1%82%D0%B0%D0%BD%D0%B0%2C%20%D0%A1%D0%B8%D1%80%D0%B8%D0%B8.</a:t>
            </a:r>
            <a:endParaRPr lang="ru-RU" sz="1500" u="sng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022A-DDB1-446B-861B-081ABF3F3B42}"/>
              </a:ext>
            </a:extLst>
          </p:cNvPr>
          <p:cNvSpPr txBox="1"/>
          <p:nvPr/>
        </p:nvSpPr>
        <p:spPr>
          <a:xfrm>
            <a:off x="378497" y="3105834"/>
            <a:ext cx="9939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https://ru.wikipedia.org/wiki/%D0%93%D1%80%D1%8F%D0%B7%D0%B5%D0%B2%D0%B0%D1%8F_%D0%B1%D0%B8%D1%82%D0%B2%D0%B0</a:t>
            </a:r>
            <a:endParaRPr lang="ru-RU" u="sng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A8B5B1-1437-4D6A-9015-0C5CA11D8ABB}"/>
              </a:ext>
            </a:extLst>
          </p:cNvPr>
          <p:cNvSpPr txBox="1"/>
          <p:nvPr/>
        </p:nvSpPr>
        <p:spPr>
          <a:xfrm>
            <a:off x="378497" y="4196170"/>
            <a:ext cx="1156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https://chatgpt.com/c/67a879b8-abb8-8013-b113-1a790e9e4a20\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54E430-BE27-4AD0-B0BA-9237CC59EF58}"/>
              </a:ext>
            </a:extLst>
          </p:cNvPr>
          <p:cNvSpPr txBox="1"/>
          <p:nvPr/>
        </p:nvSpPr>
        <p:spPr>
          <a:xfrm>
            <a:off x="378497" y="5062248"/>
            <a:ext cx="763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https://znanija.com/task/56696282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537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F1868-B038-496B-813D-7574D2A96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368296" cy="996696"/>
          </a:xfrm>
        </p:spPr>
        <p:txBody>
          <a:bodyPr/>
          <a:lstStyle/>
          <a:p>
            <a:r>
              <a:rPr lang="ru-RU" dirty="0"/>
              <a:t>План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6D07C-7249-4473-81A4-E95A99183025}"/>
              </a:ext>
            </a:extLst>
          </p:cNvPr>
          <p:cNvSpPr txBox="1"/>
          <p:nvPr/>
        </p:nvSpPr>
        <p:spPr>
          <a:xfrm>
            <a:off x="0" y="923544"/>
            <a:ext cx="7717536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План: История Амира </a:t>
            </a:r>
            <a:r>
              <a:rPr lang="ru-RU" sz="2200" b="1" dirty="0" err="1"/>
              <a:t>Темура</a:t>
            </a:r>
            <a:r>
              <a:rPr lang="ru-RU" sz="2200" b="1" dirty="0"/>
              <a:t> моими глазами</a:t>
            </a:r>
          </a:p>
          <a:p>
            <a:pPr>
              <a:buFont typeface="+mj-lt"/>
              <a:buAutoNum type="arabicPeriod"/>
            </a:pPr>
            <a:r>
              <a:rPr lang="ru-RU" sz="2200" b="1" dirty="0"/>
              <a:t>Введение </a:t>
            </a:r>
            <a:endParaRPr lang="ru-RU" sz="2200" dirty="0"/>
          </a:p>
          <a:p>
            <a:pPr marL="742950" lvl="1" indent="-285750">
              <a:buFont typeface="+mj-lt"/>
              <a:buAutoNum type="arabicPeriod"/>
            </a:pPr>
            <a:r>
              <a:rPr lang="ru-RU" sz="2200" dirty="0"/>
              <a:t>Почему Амир </a:t>
            </a:r>
            <a:r>
              <a:rPr lang="ru-RU" sz="2200" dirty="0" err="1"/>
              <a:t>Темур</a:t>
            </a:r>
            <a:r>
              <a:rPr lang="ru-RU" sz="2200" dirty="0"/>
              <a:t> – важная историческая фигура.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2200" dirty="0"/>
              <a:t>Его влияние на мир и Среднюю Азию.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2200" dirty="0"/>
              <a:t>Мой взгляд: стратег, завоеватель или реформатор?</a:t>
            </a:r>
          </a:p>
          <a:p>
            <a:pPr>
              <a:buFont typeface="+mj-lt"/>
              <a:buAutoNum type="arabicPeriod"/>
            </a:pPr>
            <a:r>
              <a:rPr lang="ru-RU" sz="2200" b="1" dirty="0"/>
              <a:t>Ранние годы и становление</a:t>
            </a:r>
            <a:r>
              <a:rPr lang="ru-UA" sz="2200" b="1" dirty="0"/>
              <a:t> </a:t>
            </a:r>
            <a:endParaRPr lang="ru-RU" sz="2200" dirty="0"/>
          </a:p>
          <a:p>
            <a:pPr marL="742950" lvl="1" indent="-285750">
              <a:buFont typeface="+mj-lt"/>
              <a:buAutoNum type="arabicPeriod"/>
            </a:pPr>
            <a:r>
              <a:rPr lang="ru-RU" sz="2200" dirty="0"/>
              <a:t>Детство в Кеше (</a:t>
            </a:r>
            <a:r>
              <a:rPr lang="ru-RU" sz="2200" dirty="0" err="1"/>
              <a:t>Шахрисабзе</a:t>
            </a:r>
            <a:r>
              <a:rPr lang="ru-RU" sz="2200" dirty="0"/>
              <a:t>), происхождение.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2200" dirty="0"/>
              <a:t>Первые военные успехи и борьба за власть.</a:t>
            </a:r>
          </a:p>
          <a:p>
            <a:pPr>
              <a:buFont typeface="+mj-lt"/>
              <a:buAutoNum type="arabicPeriod"/>
            </a:pPr>
            <a:r>
              <a:rPr lang="ru-RU" sz="2200" b="1" dirty="0"/>
              <a:t>Завоевания и расширение империи</a:t>
            </a:r>
            <a:endParaRPr lang="ru-RU" sz="2200" dirty="0"/>
          </a:p>
          <a:p>
            <a:pPr marL="742950" lvl="1" indent="-285750">
              <a:buFont typeface="+mj-lt"/>
              <a:buAutoNum type="arabicPeriod"/>
            </a:pPr>
            <a:r>
              <a:rPr lang="ru-RU" sz="2200" dirty="0"/>
              <a:t>Победы над Персией, Османами, Индией, Золотой Ордой.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2200" dirty="0"/>
              <a:t>Тактика и стратегия войн.</a:t>
            </a:r>
          </a:p>
          <a:p>
            <a:pPr>
              <a:buFont typeface="+mj-lt"/>
              <a:buAutoNum type="arabicPeriod"/>
            </a:pPr>
            <a:r>
              <a:rPr lang="ru-RU" sz="2200" b="1" dirty="0"/>
              <a:t>Государственное управление</a:t>
            </a:r>
            <a:endParaRPr lang="ru-RU" sz="2200" dirty="0"/>
          </a:p>
          <a:p>
            <a:pPr marL="742950" lvl="1" indent="-285750">
              <a:buFont typeface="+mj-lt"/>
              <a:buAutoNum type="arabicPeriod"/>
            </a:pPr>
            <a:r>
              <a:rPr lang="ru-RU" sz="2200" dirty="0"/>
              <a:t>Административная система, дисциплина и экономика.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2200" dirty="0"/>
              <a:t>Развитие торговли и ремесел.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2200" dirty="0"/>
              <a:t>Культурное наследие и Самарканд.</a:t>
            </a:r>
          </a:p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ECEA3-27E2-4F6D-A9A2-DFD202214A2B}"/>
              </a:ext>
            </a:extLst>
          </p:cNvPr>
          <p:cNvSpPr txBox="1"/>
          <p:nvPr/>
        </p:nvSpPr>
        <p:spPr>
          <a:xfrm>
            <a:off x="7281672" y="378910"/>
            <a:ext cx="4910328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5.</a:t>
            </a:r>
            <a:r>
              <a:rPr lang="ru-RU" sz="2200" b="1" dirty="0"/>
              <a:t>Проблемы и слабости</a:t>
            </a:r>
            <a:endParaRPr lang="ru-RU" sz="2200" dirty="0"/>
          </a:p>
          <a:p>
            <a:pPr marL="742950" lvl="1" indent="-285750">
              <a:buFont typeface="+mj-lt"/>
              <a:buAutoNum type="arabicPeriod"/>
            </a:pPr>
            <a:r>
              <a:rPr lang="ru-RU" sz="2200" dirty="0"/>
              <a:t>Разрушения завоёванных земель.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2200" dirty="0"/>
              <a:t>Отсутствие системы наследования.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2200" dirty="0"/>
              <a:t>Зависимость от войн.</a:t>
            </a:r>
          </a:p>
          <a:p>
            <a:r>
              <a:rPr lang="en-US" sz="2200" b="1" dirty="0"/>
              <a:t>6.</a:t>
            </a:r>
            <a:r>
              <a:rPr lang="ru-RU" sz="2200" b="1" dirty="0"/>
              <a:t>Что бы я изменил</a:t>
            </a:r>
            <a:endParaRPr lang="ru-RU" sz="2200" dirty="0"/>
          </a:p>
          <a:p>
            <a:pPr marL="742950" lvl="1" indent="-285750">
              <a:buFont typeface="+mj-lt"/>
              <a:buAutoNum type="arabicPeriod"/>
            </a:pPr>
            <a:r>
              <a:rPr lang="ru-RU" sz="2200" dirty="0"/>
              <a:t>Назначил бы сильного преемника.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2200" dirty="0"/>
              <a:t>Укрепил бы экономику и торговлю.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2200" dirty="0"/>
              <a:t>Заключил бы долгосрочные союзы.</a:t>
            </a:r>
          </a:p>
          <a:p>
            <a:r>
              <a:rPr lang="en-US" sz="2200" b="1" dirty="0"/>
              <a:t>7.</a:t>
            </a:r>
            <a:r>
              <a:rPr lang="ru-RU" sz="2200" b="1" dirty="0"/>
              <a:t>Вывод</a:t>
            </a:r>
            <a:endParaRPr lang="ru-RU" sz="2200" dirty="0"/>
          </a:p>
          <a:p>
            <a:pPr marL="742950" lvl="1" indent="-285750">
              <a:buFont typeface="+mj-lt"/>
              <a:buAutoNum type="arabicPeriod"/>
            </a:pPr>
            <a:r>
              <a:rPr lang="ru-RU" sz="2200" dirty="0"/>
              <a:t>Главные уроки из его правления.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2200" dirty="0"/>
              <a:t>Почему он остаётся великой фигурой.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2200" dirty="0"/>
              <a:t>Как его империя могла бы просуществовать дольше.</a:t>
            </a:r>
            <a:r>
              <a:rPr lang="ru-UA" sz="2200" dirty="0"/>
              <a:t> (э)</a:t>
            </a:r>
            <a:endParaRPr lang="ru-RU" sz="22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0386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B76662-C341-400C-B159-5AE59D8E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E96AB9-14C8-41E4-B2D0-5D2204FC7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6" y="0"/>
            <a:ext cx="12202885" cy="68579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ADD0A6-805B-4B6F-AABF-B97685CED129}"/>
              </a:ext>
            </a:extLst>
          </p:cNvPr>
          <p:cNvSpPr txBox="1"/>
          <p:nvPr/>
        </p:nvSpPr>
        <p:spPr>
          <a:xfrm>
            <a:off x="0" y="-54429"/>
            <a:ext cx="352044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b="1" dirty="0">
                <a:solidFill>
                  <a:schemeClr val="bg1">
                    <a:lumMod val="95000"/>
                  </a:schemeClr>
                </a:solidFill>
              </a:rPr>
              <a:t>Лидерские качества </a:t>
            </a:r>
            <a:r>
              <a:rPr lang="ru-RU" sz="2200" dirty="0">
                <a:solidFill>
                  <a:schemeClr val="bg1">
                    <a:lumMod val="95000"/>
                  </a:schemeClr>
                </a:solidFill>
              </a:rPr>
              <a:t>Амира </a:t>
            </a:r>
            <a:r>
              <a:rPr lang="ru-RU" sz="2200" dirty="0" err="1">
                <a:solidFill>
                  <a:schemeClr val="bg1">
                    <a:lumMod val="95000"/>
                  </a:schemeClr>
                </a:solidFill>
              </a:rPr>
              <a:t>Темура</a:t>
            </a:r>
            <a:r>
              <a:rPr lang="ru-RU" sz="2200" dirty="0">
                <a:solidFill>
                  <a:schemeClr val="bg1">
                    <a:lumMod val="95000"/>
                  </a:schemeClr>
                </a:solidFill>
              </a:rPr>
              <a:t> начали проявляться примерно в </a:t>
            </a:r>
            <a:r>
              <a:rPr lang="ru-RU" sz="2200" b="1" dirty="0">
                <a:solidFill>
                  <a:schemeClr val="bg1">
                    <a:lumMod val="95000"/>
                  </a:schemeClr>
                </a:solidFill>
              </a:rPr>
              <a:t>12-16 лет</a:t>
            </a:r>
            <a:r>
              <a:rPr lang="ru-RU" sz="22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300" b="1" dirty="0">
                <a:solidFill>
                  <a:schemeClr val="bg1">
                    <a:lumMod val="95000"/>
                  </a:schemeClr>
                </a:solidFill>
              </a:rPr>
              <a:t>Уже в юности </a:t>
            </a:r>
            <a:r>
              <a:rPr lang="ru-RU" sz="2200" dirty="0">
                <a:solidFill>
                  <a:schemeClr val="bg1">
                    <a:lumMod val="95000"/>
                  </a:schemeClr>
                </a:solidFill>
              </a:rPr>
              <a:t>он отличался храбростью, умением вести переговоры и стратегическим мышлением.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300" b="1" dirty="0">
                <a:solidFill>
                  <a:schemeClr val="bg1">
                    <a:lumMod val="95000"/>
                  </a:schemeClr>
                </a:solidFill>
              </a:rPr>
              <a:t>В молодости (около 16 лет)</a:t>
            </a:r>
            <a:r>
              <a:rPr lang="ru-RU" sz="2200" dirty="0">
                <a:solidFill>
                  <a:schemeClr val="bg1">
                    <a:lumMod val="95000"/>
                  </a:schemeClr>
                </a:solidFill>
              </a:rPr>
              <a:t> он начал участвовать в военных походах и быстро завоевал уважение среди племён.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300" b="1" dirty="0">
                <a:solidFill>
                  <a:schemeClr val="bg1">
                    <a:lumMod val="95000"/>
                  </a:schemeClr>
                </a:solidFill>
              </a:rPr>
              <a:t>В 25-30 лет (1360-е годы) </a:t>
            </a:r>
            <a:r>
              <a:rPr lang="ru-RU" sz="2200" dirty="0">
                <a:solidFill>
                  <a:schemeClr val="bg1">
                    <a:lumMod val="95000"/>
                  </a:schemeClr>
                </a:solidFill>
              </a:rPr>
              <a:t>он вступил в борьбу за власть в Мавераннахре, объединив вокруг себя сильных воинов и завоевателей.</a:t>
            </a:r>
            <a:r>
              <a:rPr lang="ru-UA" sz="2200" dirty="0">
                <a:solidFill>
                  <a:schemeClr val="bg1">
                    <a:lumMod val="95000"/>
                  </a:schemeClr>
                </a:solidFill>
              </a:rPr>
              <a:t>(э)</a:t>
            </a:r>
            <a:endParaRPr lang="ru-RU" sz="2200" dirty="0">
              <a:solidFill>
                <a:schemeClr val="bg1">
                  <a:lumMod val="95000"/>
                </a:schemeClr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885311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7DB1C95A-574C-4396-9A07-B7AD6B14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26" name="Объект 25">
            <a:extLst>
              <a:ext uri="{FF2B5EF4-FFF2-40B4-BE49-F238E27FC236}">
                <a16:creationId xmlns:a16="http://schemas.microsoft.com/office/drawing/2014/main" id="{90E9BABE-989E-4178-85B1-BAE61449A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384" y="3758181"/>
            <a:ext cx="10515600" cy="304495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0062349-BBD2-4FAF-A966-CD1AE77A3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5162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55615D7-E60C-49F7-BB8C-BAFE48545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242" y="0"/>
            <a:ext cx="6859524" cy="3722624"/>
          </a:xfrm>
          <a:prstGeom prst="flowChartAlternateProcess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398CC0B-7BE6-40E5-B915-7C4932365117}"/>
              </a:ext>
            </a:extLst>
          </p:cNvPr>
          <p:cNvSpPr txBox="1"/>
          <p:nvPr/>
        </p:nvSpPr>
        <p:spPr>
          <a:xfrm>
            <a:off x="128016" y="64009"/>
            <a:ext cx="51389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100" b="1" dirty="0">
                <a:highlight>
                  <a:srgbClr val="FFFFFF"/>
                </a:highlight>
              </a:rPr>
              <a:t>КАРТА ИМПЕРИИ ТИМУРИДОВ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A3F312-1563-486E-8155-8B17B4B12D1C}"/>
              </a:ext>
            </a:extLst>
          </p:cNvPr>
          <p:cNvSpPr txBox="1"/>
          <p:nvPr/>
        </p:nvSpPr>
        <p:spPr>
          <a:xfrm>
            <a:off x="-32766" y="3359312"/>
            <a:ext cx="1174394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i="1" dirty="0">
                <a:highlight>
                  <a:srgbClr val="FFFFFF"/>
                </a:highlight>
              </a:rPr>
              <a:t>На пике могущества Империя Тимуридов (около 1405 года, к моменту смерти Тамерлана) охватывала огромные территории в Евразии. Приблизительные границы:</a:t>
            </a:r>
          </a:p>
          <a:p>
            <a:r>
              <a:rPr lang="ru-RU" sz="2200" b="1" i="1" dirty="0">
                <a:highlight>
                  <a:srgbClr val="FFFFFF"/>
                </a:highlight>
              </a:rPr>
              <a:t>Север: Доходила до южных степей Казахстана и низовий Сырдарьи.</a:t>
            </a:r>
          </a:p>
          <a:p>
            <a:r>
              <a:rPr lang="ru-RU" sz="2200" b="1" i="1" dirty="0">
                <a:highlight>
                  <a:srgbClr val="FFFFFF"/>
                </a:highlight>
              </a:rPr>
              <a:t>Юг: Включала Иран, Афганистан и часть Индии (Дели и его окрестности).</a:t>
            </a:r>
          </a:p>
          <a:p>
            <a:r>
              <a:rPr lang="ru-RU" sz="2200" b="1" i="1" dirty="0">
                <a:highlight>
                  <a:srgbClr val="FFFFFF"/>
                </a:highlight>
              </a:rPr>
              <a:t>Запад: Простиралась до восточной Анатолии (современная Турция) и Ирака. Тамерлан даже вторгался в Османскую империю и взял в плен султана </a:t>
            </a:r>
            <a:r>
              <a:rPr lang="ru-RU" sz="2200" b="1" i="1" dirty="0" err="1">
                <a:highlight>
                  <a:srgbClr val="FFFFFF"/>
                </a:highlight>
              </a:rPr>
              <a:t>Баязида</a:t>
            </a:r>
            <a:r>
              <a:rPr lang="ru-RU" sz="2200" b="1" i="1" dirty="0">
                <a:highlight>
                  <a:srgbClr val="FFFFFF"/>
                </a:highlight>
              </a:rPr>
              <a:t> I.</a:t>
            </a:r>
          </a:p>
          <a:p>
            <a:r>
              <a:rPr lang="ru-RU" sz="2200" b="1" i="1" dirty="0">
                <a:highlight>
                  <a:srgbClr val="FFFFFF"/>
                </a:highlight>
              </a:rPr>
              <a:t>Восток: Доходила до Синьцзяна (Западный Китай) и Кашмира.</a:t>
            </a:r>
          </a:p>
          <a:p>
            <a:r>
              <a:rPr lang="ru-RU" sz="2200" b="1" i="1" dirty="0">
                <a:highlight>
                  <a:srgbClr val="FFFFFF"/>
                </a:highlight>
              </a:rPr>
              <a:t>После смерти Тимура (1405) империя начала дробиться, и её границы постепенно сокращались. К 1507 году центральноазиатские владения были захвачены узбеками </a:t>
            </a:r>
            <a:r>
              <a:rPr lang="ru-RU" sz="2200" b="1" i="1" dirty="0" err="1">
                <a:highlight>
                  <a:srgbClr val="FFFFFF"/>
                </a:highlight>
              </a:rPr>
              <a:t>Шейбанидов</a:t>
            </a:r>
            <a:r>
              <a:rPr lang="ru-RU" sz="2200" b="1" i="1" dirty="0">
                <a:highlight>
                  <a:srgbClr val="FFFFFF"/>
                </a:highlight>
              </a:rPr>
              <a:t>, а в Индии потомки Тимура (Бабур) основали новую империю — Великих Моголов.</a:t>
            </a:r>
            <a:r>
              <a:rPr lang="ru-UA" sz="2200" b="1" i="1" dirty="0">
                <a:highlight>
                  <a:srgbClr val="FFFFFF"/>
                </a:highlight>
              </a:rPr>
              <a:t> (А)</a:t>
            </a:r>
            <a:endParaRPr lang="ru-RU" sz="2200" b="1" i="1" dirty="0">
              <a:highlight>
                <a:srgbClr val="FFFFFF"/>
              </a:highlight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150523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7F98890-9B5F-4F6A-AEE0-F9BB4E5E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92F5C-5FA1-48AC-BA6B-CC5E1B8FA347}"/>
              </a:ext>
            </a:extLst>
          </p:cNvPr>
          <p:cNvSpPr txBox="1"/>
          <p:nvPr/>
        </p:nvSpPr>
        <p:spPr>
          <a:xfrm>
            <a:off x="6793992" y="-10403"/>
            <a:ext cx="5166360" cy="714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Чтобы укрепить границы </a:t>
            </a:r>
            <a:r>
              <a:rPr lang="en-US" sz="2200" b="1" dirty="0"/>
              <a:t>,</a:t>
            </a:r>
            <a:r>
              <a:rPr lang="ru-RU" sz="2200" b="1" dirty="0"/>
              <a:t>я  бы сделал</a:t>
            </a:r>
            <a:r>
              <a:rPr lang="ru-RU" sz="2200" dirty="0"/>
              <a:t>:</a:t>
            </a:r>
          </a:p>
          <a:p>
            <a:pPr>
              <a:buFont typeface="+mj-lt"/>
              <a:buAutoNum type="arabicPeriod"/>
            </a:pPr>
            <a:r>
              <a:rPr lang="ru-RU" sz="2200" b="1" dirty="0"/>
              <a:t>Фортификация</a:t>
            </a:r>
            <a:r>
              <a:rPr lang="ru-RU" sz="2200" dirty="0"/>
              <a:t> – строительство крепостей, сторожевых башен и гарнизонов на ключевых рубежах.</a:t>
            </a:r>
          </a:p>
          <a:p>
            <a:pPr>
              <a:buFont typeface="+mj-lt"/>
              <a:buAutoNum type="arabicPeriod"/>
            </a:pPr>
            <a:r>
              <a:rPr lang="ru-RU" sz="2200" b="1" dirty="0"/>
              <a:t>Буферные зоны</a:t>
            </a:r>
            <a:r>
              <a:rPr lang="ru-RU" sz="2200" dirty="0"/>
              <a:t> – создание вассальных государств (Кашгар, Кавказ, степные территории), которые сдерживали бы врагов.</a:t>
            </a:r>
          </a:p>
          <a:p>
            <a:pPr>
              <a:buFont typeface="+mj-lt"/>
              <a:buAutoNum type="arabicPeriod"/>
            </a:pPr>
            <a:r>
              <a:rPr lang="ru-RU" sz="2200" b="1" dirty="0"/>
              <a:t>Мобильная армия</a:t>
            </a:r>
            <a:r>
              <a:rPr lang="ru-RU" sz="2200" dirty="0"/>
              <a:t> – усиление кавалерии, быстрые военные отряды для оперативного реагирования.</a:t>
            </a:r>
          </a:p>
          <a:p>
            <a:pPr>
              <a:buFont typeface="+mj-lt"/>
              <a:buAutoNum type="arabicPeriod"/>
            </a:pPr>
            <a:r>
              <a:rPr lang="ru-RU" sz="2200" b="1" dirty="0"/>
              <a:t>Дипломатия и разведка</a:t>
            </a:r>
            <a:r>
              <a:rPr lang="ru-RU" sz="2200" dirty="0"/>
              <a:t> – династические браки, договоры с кочевыми племенами, шпионаж для контроля над врагами.</a:t>
            </a:r>
          </a:p>
          <a:p>
            <a:pPr>
              <a:buFont typeface="+mj-lt"/>
              <a:buAutoNum type="arabicPeriod"/>
            </a:pPr>
            <a:r>
              <a:rPr lang="ru-RU" sz="2200" b="1" dirty="0"/>
              <a:t>Экономическая поддержка</a:t>
            </a:r>
            <a:r>
              <a:rPr lang="ru-RU" sz="2200" dirty="0"/>
              <a:t> – развитие торговли, строительство караван-сараев и дорог, обеспечение армии ресурсами.</a:t>
            </a:r>
          </a:p>
          <a:p>
            <a:r>
              <a:rPr lang="ru-RU" sz="2200" dirty="0"/>
              <a:t>Эти меры позволили бы защитить границы и укрепить империю.</a:t>
            </a:r>
            <a:r>
              <a:rPr lang="ru-UA" sz="2200" dirty="0"/>
              <a:t>(А)</a:t>
            </a:r>
            <a:endParaRPr lang="ru-RU" sz="2200" dirty="0"/>
          </a:p>
          <a:p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B5A2E507-6CAA-4AAD-AC5E-E360FD282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675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0644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E41D1-D9F6-44C4-9A57-218511CD9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C791EC5-70D5-4D85-B423-5658D01C37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58659" y="-75915"/>
            <a:ext cx="5433341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ru-RU" altLang="ru-RU" sz="2200" b="1" dirty="0">
                <a:latin typeface="Arial" panose="020B0604020202020204" pitchFamily="34" charset="0"/>
              </a:rPr>
              <a:t>Я бы сделал</a:t>
            </a:r>
            <a:r>
              <a:rPr lang="en-US" altLang="ru-RU" sz="2200" b="1" dirty="0"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ru-RU" altLang="ru-RU" sz="2200" b="1" dirty="0">
                <a:latin typeface="Arial" panose="020B0604020202020204" pitchFamily="34" charset="0"/>
              </a:rPr>
              <a:t>6</a:t>
            </a:r>
            <a:r>
              <a:rPr lang="en-US" altLang="ru-RU" sz="2200" b="1" dirty="0">
                <a:latin typeface="Arial" panose="020B0604020202020204" pitchFamily="34" charset="0"/>
              </a:rPr>
              <a:t>.</a:t>
            </a:r>
            <a:r>
              <a:rPr kumimoji="0" lang="ru-RU" altLang="ru-R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Меньше разрушений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вместо тотального уничтожения интегрировать элиты завоёванных земель.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ru-RU" altLang="ru-RU" sz="2200" b="1" dirty="0">
                <a:latin typeface="Arial" panose="020B0604020202020204" pitchFamily="34" charset="0"/>
              </a:rPr>
              <a:t>7</a:t>
            </a:r>
            <a:r>
              <a:rPr kumimoji="0" lang="en-US" altLang="ru-R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ru-RU" altLang="ru-R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Контроль над Золотой Ордой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разделить её на подконтрольные улусы, а не просто громить.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ru-RU" altLang="ru-RU" sz="2200" b="1" dirty="0">
                <a:latin typeface="Arial" panose="020B0604020202020204" pitchFamily="34" charset="0"/>
              </a:rPr>
              <a:t>8</a:t>
            </a:r>
            <a:r>
              <a:rPr kumimoji="0" lang="en-US" altLang="ru-R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ru-RU" altLang="ru-R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Союз с Османами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вместо войны с </a:t>
            </a:r>
            <a:r>
              <a:rPr kumimoji="0" lang="ru-RU" altLang="ru-RU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Баязидом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 сделать их союзниками.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ru-RU" altLang="ru-RU" sz="2200" b="1" dirty="0">
                <a:latin typeface="Arial" panose="020B0604020202020204" pitchFamily="34" charset="0"/>
              </a:rPr>
              <a:t>9</a:t>
            </a:r>
            <a:r>
              <a:rPr kumimoji="0" lang="en-US" altLang="ru-R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ru-RU" altLang="ru-R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Закрепление в Индии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после взятия Дели оставить вассала, а не уходить.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ru-RU" altLang="ru-RU" sz="2200" b="1" dirty="0">
                <a:latin typeface="Arial" panose="020B0604020202020204" pitchFamily="34" charset="0"/>
              </a:rPr>
              <a:t>10</a:t>
            </a:r>
            <a:r>
              <a:rPr kumimoji="0" lang="en-US" altLang="ru-R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ru-RU" altLang="ru-R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Торговля с Китаем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развивать связи, а не готовить поход против Мин.</a:t>
            </a:r>
            <a:r>
              <a:rPr kumimoji="0" lang="ru-UA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(А)</a:t>
            </a:r>
            <a:r>
              <a:rPr kumimoji="0" lang="ru-RU" altLang="ru-R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7A8B45-743F-482A-9921-7A34F1358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65976" cy="6858000"/>
          </a:xfrm>
          <a:prstGeom prst="rect">
            <a:avLst/>
          </a:prstGeom>
        </p:spPr>
      </p:pic>
      <p:pic>
        <p:nvPicPr>
          <p:cNvPr id="5" name="Рисунок 4" descr="Линейчатая диаграмма со сплошной заливкой">
            <a:extLst>
              <a:ext uri="{FF2B5EF4-FFF2-40B4-BE49-F238E27FC236}">
                <a16:creationId xmlns:a16="http://schemas.microsoft.com/office/drawing/2014/main" id="{BD515FC7-1F42-45EB-8B60-7805CE361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7104" y="5290579"/>
            <a:ext cx="1794369" cy="16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9829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4E273-F31F-4055-A111-EC9BF6C7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0E2D87-E074-4444-90B0-30A84EF539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4880" y="57554"/>
            <a:ext cx="8221287" cy="716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2200" b="1" dirty="0"/>
              <a:t>Торговля при Амире </a:t>
            </a:r>
            <a:r>
              <a:rPr lang="ru-RU" sz="2200" b="1" dirty="0" err="1"/>
              <a:t>Темуре</a:t>
            </a:r>
            <a:endParaRPr lang="ru-RU" sz="2200" b="1" dirty="0"/>
          </a:p>
          <a:p>
            <a:r>
              <a:rPr lang="ru-RU" sz="1400" dirty="0"/>
              <a:t>Амир </a:t>
            </a:r>
            <a:r>
              <a:rPr lang="ru-RU" sz="1400" dirty="0" err="1"/>
              <a:t>Темур</a:t>
            </a:r>
            <a:r>
              <a:rPr lang="ru-RU" sz="1400" dirty="0"/>
              <a:t> сделал торговлю основой экономики, превратив Самарканд в крупнейший центр Средней Азии.</a:t>
            </a:r>
          </a:p>
          <a:p>
            <a:r>
              <a:rPr lang="ru-RU" sz="2200" b="1" dirty="0"/>
              <a:t>Ключевые маршруты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b="1" dirty="0"/>
              <a:t>Шёлковый путь</a:t>
            </a:r>
            <a:r>
              <a:rPr lang="ru-RU" sz="1400" dirty="0"/>
              <a:t> – торговля с Китаем, Индией, Ближним Востоком, Европой.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b="1" dirty="0"/>
              <a:t>Индия</a:t>
            </a:r>
            <a:r>
              <a:rPr lang="ru-RU" sz="1400" dirty="0"/>
              <a:t> – специи, хлопок, драгоценные камни.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b="1" dirty="0"/>
              <a:t>Персия, Османы</a:t>
            </a:r>
            <a:r>
              <a:rPr lang="ru-RU" sz="1400" dirty="0"/>
              <a:t> – ковры, оружие, ткани.</a:t>
            </a:r>
          </a:p>
          <a:p>
            <a:r>
              <a:rPr lang="ru-RU" sz="2200" b="1" dirty="0"/>
              <a:t>Экономическая политика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/>
              <a:t>Караван-сараи – безопасные стоянки.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/>
              <a:t>Охрана путей – борьба с разбойниками.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/>
              <a:t>Поддержка ремесленников – переселение мастеров в Самарканд.</a:t>
            </a:r>
          </a:p>
          <a:p>
            <a:r>
              <a:rPr lang="ru-RU" sz="1400" dirty="0"/>
              <a:t>Основные товары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200" b="1" dirty="0"/>
              <a:t>Экспорт</a:t>
            </a:r>
            <a:r>
              <a:rPr lang="en-US" sz="2200" b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/>
              <a:t>В </a:t>
            </a:r>
            <a:r>
              <a:rPr lang="ru-RU" sz="1600" b="1" dirty="0"/>
              <a:t>Китай, Индию, Европу</a:t>
            </a:r>
            <a:r>
              <a:rPr lang="ru-RU" sz="1600" dirty="0"/>
              <a:t> – лошади, оружие, ткани.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/>
              <a:t>В </a:t>
            </a:r>
            <a:r>
              <a:rPr lang="ru-RU" sz="1600" b="1" dirty="0"/>
              <a:t>Персию, Османскую империю</a:t>
            </a:r>
            <a:r>
              <a:rPr lang="ru-RU" sz="1600" dirty="0"/>
              <a:t> – ковры, металлы.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200" b="1" dirty="0"/>
              <a:t>Импорт:</a:t>
            </a:r>
            <a:endParaRPr lang="en-US" sz="2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/>
              <a:t>Из </a:t>
            </a:r>
            <a:r>
              <a:rPr lang="ru-UA" sz="1400" b="1" dirty="0"/>
              <a:t>Китай</a:t>
            </a:r>
            <a:r>
              <a:rPr lang="ru-RU" sz="1400" dirty="0"/>
              <a:t>– фарфор, бумага, порох.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/>
              <a:t>Из </a:t>
            </a:r>
            <a:r>
              <a:rPr lang="ru-RU" sz="1400" b="1" dirty="0"/>
              <a:t>Индии</a:t>
            </a:r>
            <a:r>
              <a:rPr lang="ru-RU" sz="1400" dirty="0"/>
              <a:t> – специи, хлопок, золото.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/>
              <a:t>Из </a:t>
            </a:r>
            <a:r>
              <a:rPr lang="ru-RU" sz="1400" b="1" dirty="0"/>
              <a:t>Персии, Османов</a:t>
            </a:r>
            <a:r>
              <a:rPr lang="ru-RU" sz="1400" dirty="0"/>
              <a:t> – ковры, оружие, металлы.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400" dirty="0"/>
              <a:t>Из </a:t>
            </a:r>
            <a:r>
              <a:rPr lang="ru-RU" sz="1400" b="1" dirty="0"/>
              <a:t>Европы</a:t>
            </a:r>
            <a:r>
              <a:rPr lang="ru-RU" sz="1400" dirty="0"/>
              <a:t> – стекло, ювелирные изделия, ткани.</a:t>
            </a:r>
            <a:r>
              <a:rPr lang="ru-UA" sz="1400" dirty="0"/>
              <a:t>(э)</a:t>
            </a:r>
            <a:endParaRPr lang="ru-RU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C2ECEB4-AAB5-410E-A7B0-B504A81F2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432"/>
            <a:ext cx="4754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13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5B450-1D6E-4DE2-A33B-D139B946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57B5B0-1088-4762-8415-EF0D0209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1" y="0"/>
            <a:ext cx="6342609" cy="7565413"/>
          </a:xfrm>
        </p:spPr>
        <p:txBody>
          <a:bodyPr>
            <a:normAutofit/>
          </a:bodyPr>
          <a:lstStyle/>
          <a:p>
            <a:r>
              <a:rPr lang="ru-RU" sz="1800" b="1" dirty="0"/>
              <a:t>Как бы я развил торговлю Амира </a:t>
            </a:r>
            <a:r>
              <a:rPr lang="ru-RU" sz="1800" b="1" dirty="0" err="1"/>
              <a:t>Темура</a:t>
            </a:r>
            <a:endParaRPr lang="ru-RU" sz="1800" b="1" dirty="0"/>
          </a:p>
          <a:p>
            <a:r>
              <a:rPr lang="ru-RU" sz="1800" b="1" dirty="0"/>
              <a:t>1. Расширение торговых путей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/>
              <a:t>Морские маршруты через Каспий, Чёрное море, Индийский океан.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/>
              <a:t>Укрепление Шёлкового пути для безопасной торговли.</a:t>
            </a:r>
          </a:p>
          <a:p>
            <a:r>
              <a:rPr lang="ru-RU" sz="1800" b="1" dirty="0"/>
              <a:t>2. Улучшение инфраструктуры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/>
              <a:t>Караван-сараи, охрана купцов, улучшение дорог.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/>
              <a:t>Снижение налогов для торговцев.</a:t>
            </a:r>
          </a:p>
          <a:p>
            <a:r>
              <a:rPr lang="ru-RU" sz="1800" b="1" dirty="0"/>
              <a:t>3. Развитие производства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/>
              <a:t>Мануфактуры для производства тканей, оружия, ювелирных изделий.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/>
              <a:t>Развитие металлургии и ремёсел для экспорта.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/>
              <a:t>Привлечение мастеров из Персии, Индии, Китая.</a:t>
            </a:r>
          </a:p>
          <a:p>
            <a:r>
              <a:rPr lang="ru-RU" sz="1800" b="1" dirty="0"/>
              <a:t>4. Дипломатия и торговые союзы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/>
              <a:t>Союзы с Османами, Китаем, Индией.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/>
              <a:t>Торговые миссии в Европу для прямых поставок.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/>
              <a:t>Поддержка купеческих гильдий.</a:t>
            </a:r>
          </a:p>
          <a:p>
            <a:r>
              <a:rPr lang="ru-RU" sz="1800" b="1" dirty="0"/>
              <a:t>5. Финансовая реформа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/>
              <a:t>Введение единой валюты для удобства торговли.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/>
              <a:t>Контроль цен и мер веса для стабильности.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/>
              <a:t>Государственные склады для регулирования рынка.</a:t>
            </a:r>
            <a:r>
              <a:rPr lang="ru-UA" sz="1600" dirty="0"/>
              <a:t>(С)</a:t>
            </a:r>
            <a:endParaRPr lang="ru-RU" sz="1600" dirty="0"/>
          </a:p>
          <a:p>
            <a:pPr marL="0" indent="0">
              <a:buNone/>
            </a:pPr>
            <a:endParaRPr lang="ru-RU" sz="2100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F6414D-4A66-4D0D-ACB1-78A18774B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1871" y="9144"/>
            <a:ext cx="7205472" cy="684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0293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8679A5-E98F-41B0-BD64-30BB75DD8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E2E395-91C0-431A-8EDC-5D16C7149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0198" y="647272"/>
            <a:ext cx="7147594" cy="11592163"/>
          </a:xfrm>
        </p:spPr>
        <p:txBody>
          <a:bodyPr>
            <a:normAutofit/>
          </a:bodyPr>
          <a:lstStyle/>
          <a:p>
            <a:r>
              <a:rPr lang="ru-RU" sz="6000" dirty="0"/>
              <a:t>Структура войск Амира </a:t>
            </a:r>
            <a:r>
              <a:rPr lang="ru-RU" sz="6000" dirty="0" err="1"/>
              <a:t>Темура</a:t>
            </a:r>
            <a:r>
              <a:rPr lang="ru-RU" sz="6000" dirty="0"/>
              <a:t> была основана на системе,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7CC67D-4C59-48D4-AD77-595B60840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4701" y="-118545"/>
            <a:ext cx="1461670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03DF4B-E77E-49AE-913D-38B6AA911C12}"/>
              </a:ext>
            </a:extLst>
          </p:cNvPr>
          <p:cNvSpPr txBox="1"/>
          <p:nvPr/>
        </p:nvSpPr>
        <p:spPr>
          <a:xfrm>
            <a:off x="-2444056" y="-72590"/>
            <a:ext cx="655161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Структура войск Амира </a:t>
            </a:r>
            <a:r>
              <a:rPr lang="ru-RU" sz="21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Темура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 была основана на системе, унаследованной от монголов, но с усиленной дисциплиной и стратегическим подходом.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634AC-A61C-4FDF-BB99-3793EABF564E}"/>
              </a:ext>
            </a:extLst>
          </p:cNvPr>
          <p:cNvSpPr txBox="1"/>
          <p:nvPr/>
        </p:nvSpPr>
        <p:spPr>
          <a:xfrm>
            <a:off x="-2444057" y="968854"/>
            <a:ext cx="655161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1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. Основные части армии: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Кавалерия (основа войска, 70–80%)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\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Тяжёлая кавалерия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 – бронированные воины с копьями, мечами и луками (основная ударная сила).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Лёгкая кавалерия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 – мобильные лучники, использовавшие тактику налётов.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Пехота (20–30%)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Использовалась для штурма крепостей и поддержки кавалерии.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Инженерные войска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Отвечали за осадную технику, строительство мостов и укреплений.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Гвардия (личные войска Тимура)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Отборные элитные бойцы, телохранители.</a:t>
            </a:r>
          </a:p>
          <a:p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2. Тактические единицы: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Тумен (10 000 воинов)</a:t>
            </a: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 – основная боевая единица.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Тысяча (1 000 воинов)</a:t>
            </a: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 – подчинялась </a:t>
            </a:r>
            <a:r>
              <a:rPr lang="ru-RU" sz="16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тумену</a:t>
            </a: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Сотня (100 воинов)</a:t>
            </a: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 – более мелкая единица.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Десятка (10 воинов)</a:t>
            </a: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 – минимальная боевая группа.</a:t>
            </a: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5D156B-7615-49D7-B5AA-92AB69C913BD}"/>
              </a:ext>
            </a:extLst>
          </p:cNvPr>
          <p:cNvSpPr txBox="1"/>
          <p:nvPr/>
        </p:nvSpPr>
        <p:spPr>
          <a:xfrm>
            <a:off x="8521822" y="-72590"/>
            <a:ext cx="3664082" cy="714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3. </a:t>
            </a:r>
            <a:r>
              <a:rPr lang="ru-RU" sz="22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Тактика и стратегия: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Ложные отступления</a:t>
            </a:r>
            <a:r>
              <a:rPr lang="ru-RU" sz="22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 – заманивание врага в ловушку.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Клещи (двойное окружение)</a:t>
            </a:r>
            <a:r>
              <a:rPr lang="ru-RU" sz="22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 – удары с флангов.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Быстрые переходы – войска могли преодолевать огромные расстояния.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2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Жёсткая дисциплина</a:t>
            </a:r>
            <a:r>
              <a:rPr lang="ru-RU" sz="22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 – за нарушение приказов следовала смертная казнь.</a:t>
            </a:r>
          </a:p>
          <a:p>
            <a:r>
              <a:rPr lang="ru-RU" sz="22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4. Осадные и артиллерийские силы: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Таранные машины, катапульты, китайские огненные стрелы.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Подкопы и разрушение стен при помощи мин.</a:t>
            </a:r>
            <a:r>
              <a:rPr lang="ru-UA" sz="22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FF"/>
                </a:highlight>
              </a:rPr>
              <a:t>(Э)</a:t>
            </a:r>
            <a:endParaRPr lang="ru-RU" sz="22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FFFF"/>
              </a:highlight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8362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5273</TotalTime>
  <Words>2251</Words>
  <Application>Microsoft Office PowerPoint</Application>
  <PresentationFormat>Широкоэкранный</PresentationFormat>
  <Paragraphs>188</Paragraphs>
  <Slides>16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 </vt:lpstr>
      <vt:lpstr>План: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 </vt:lpstr>
      <vt:lpstr> </vt:lpstr>
      <vt:lpstr>ВЫВОД:</vt:lpstr>
      <vt:lpstr>Истчочники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ИСТОРИЯ УЗБЕКИСТАНА  Тема:Государтво Амира Темура моими глазами</dc:title>
  <dc:creator>sitorasabirova22@gmail.com</dc:creator>
  <cp:lastModifiedBy>sitorasabirova22@gmail.com</cp:lastModifiedBy>
  <cp:revision>36</cp:revision>
  <dcterms:created xsi:type="dcterms:W3CDTF">2025-02-09T08:39:31Z</dcterms:created>
  <dcterms:modified xsi:type="dcterms:W3CDTF">2025-02-13T10:49:55Z</dcterms:modified>
</cp:coreProperties>
</file>